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3" r:id="rId3"/>
    <p:sldId id="265" r:id="rId4"/>
    <p:sldId id="264" r:id="rId5"/>
    <p:sldId id="269" r:id="rId6"/>
    <p:sldId id="271" r:id="rId7"/>
    <p:sldId id="27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FBFBF"/>
    <a:srgbClr val="FFFFFF"/>
    <a:srgbClr val="F2F2F2"/>
    <a:srgbClr val="5983CB"/>
    <a:srgbClr val="C5D4ED"/>
    <a:srgbClr val="233F70"/>
    <a:srgbClr val="9FB7E1"/>
    <a:srgbClr val="767171"/>
    <a:srgbClr val="172A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user\OneDrive\&#9633;_&#12473;&#12540;&#12497;&#12540;&#24066;&#22580;&#35215;&#27169;&#65288;2015&#65374;2021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user\OneDrive\&#9633;_&#12473;&#12540;&#12497;&#12540;&#24066;&#22580;&#35215;&#27169;&#65288;2015&#65374;2021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'Sheet2 (2)'!$B$3</c:f>
              <c:strCache>
                <c:ptCount val="1"/>
                <c:pt idx="0">
                  <c:v>総計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'Sheet2 (2)'!$C$2:$G$2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'Sheet2 (2)'!$C$3:$G$3</c:f>
              <c:numCache>
                <c:formatCode>#,###,,</c:formatCode>
                <c:ptCount val="5"/>
                <c:pt idx="0">
                  <c:v>1210576931</c:v>
                </c:pt>
                <c:pt idx="1">
                  <c:v>1213881251</c:v>
                </c:pt>
                <c:pt idx="2">
                  <c:v>1160718856</c:v>
                </c:pt>
                <c:pt idx="3">
                  <c:v>1217185934</c:v>
                </c:pt>
                <c:pt idx="4">
                  <c:v>1241782131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4898848"/>
        <c:axId val="354899632"/>
      </c:barChart>
      <c:catAx>
        <c:axId val="35489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54899632"/>
        <c:crosses val="autoZero"/>
        <c:auto val="1"/>
        <c:lblAlgn val="ctr"/>
        <c:lblOffset val="100"/>
        <c:noMultiLvlLbl val="0"/>
      </c:catAx>
      <c:valAx>
        <c:axId val="35489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5489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'Sheet2 (2)'!$B$3</c:f>
              <c:strCache>
                <c:ptCount val="1"/>
                <c:pt idx="0">
                  <c:v>総計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'Sheet2 (2)'!$C$2:$G$2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'Sheet2 (2)'!$C$3:$G$3</c:f>
              <c:numCache>
                <c:formatCode>#,###,,</c:formatCode>
                <c:ptCount val="5"/>
                <c:pt idx="0">
                  <c:v>1210576931</c:v>
                </c:pt>
                <c:pt idx="1">
                  <c:v>1213881251</c:v>
                </c:pt>
                <c:pt idx="2">
                  <c:v>1160718856</c:v>
                </c:pt>
                <c:pt idx="3">
                  <c:v>1217185934</c:v>
                </c:pt>
                <c:pt idx="4">
                  <c:v>1241782131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6612456"/>
        <c:axId val="456617160"/>
      </c:barChart>
      <c:catAx>
        <c:axId val="456612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6617160"/>
        <c:crosses val="autoZero"/>
        <c:auto val="1"/>
        <c:lblAlgn val="ctr"/>
        <c:lblOffset val="100"/>
        <c:noMultiLvlLbl val="0"/>
      </c:catAx>
      <c:valAx>
        <c:axId val="456617160"/>
        <c:scaling>
          <c:orientation val="minMax"/>
        </c:scaling>
        <c:delete val="1"/>
        <c:axPos val="l"/>
        <c:numFmt formatCode="#,###,," sourceLinked="1"/>
        <c:majorTickMark val="none"/>
        <c:minorTickMark val="none"/>
        <c:tickLblPos val="nextTo"/>
        <c:crossAx val="456612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リーフォーム 9"/>
          <p:cNvSpPr/>
          <p:nvPr/>
        </p:nvSpPr>
        <p:spPr>
          <a:xfrm>
            <a:off x="0" y="0"/>
            <a:ext cx="12192000" cy="4887884"/>
          </a:xfrm>
          <a:custGeom>
            <a:avLst/>
            <a:gdLst>
              <a:gd name="connsiteX0" fmla="*/ 0 w 12192000"/>
              <a:gd name="connsiteY0" fmla="*/ 0 h 4887884"/>
              <a:gd name="connsiteX1" fmla="*/ 12192000 w 12192000"/>
              <a:gd name="connsiteY1" fmla="*/ 0 h 4887884"/>
              <a:gd name="connsiteX2" fmla="*/ 12192000 w 12192000"/>
              <a:gd name="connsiteY2" fmla="*/ 4887884 h 4887884"/>
              <a:gd name="connsiteX3" fmla="*/ 0 w 12192000"/>
              <a:gd name="connsiteY3" fmla="*/ 4887884 h 4887884"/>
              <a:gd name="connsiteX4" fmla="*/ 0 w 12192000"/>
              <a:gd name="connsiteY4" fmla="*/ 0 h 4887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4887884">
                <a:moveTo>
                  <a:pt x="0" y="0"/>
                </a:moveTo>
                <a:lnTo>
                  <a:pt x="12192000" y="0"/>
                </a:lnTo>
                <a:lnTo>
                  <a:pt x="12192000" y="4887884"/>
                </a:lnTo>
                <a:lnTo>
                  <a:pt x="0" y="48878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0218" y="480205"/>
            <a:ext cx="11477106" cy="4263104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0218" y="4904511"/>
            <a:ext cx="1147710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22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2157154"/>
            <a:ext cx="12192000" cy="25436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29727" y="2921168"/>
            <a:ext cx="89771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2859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 userDrawn="1"/>
        </p:nvSpPr>
        <p:spPr>
          <a:xfrm>
            <a:off x="0" y="0"/>
            <a:ext cx="12192000" cy="584751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31817" y="64011"/>
            <a:ext cx="7936576" cy="466148"/>
          </a:xfrm>
          <a:prstGeom prst="rect">
            <a:avLst/>
          </a:prstGeom>
        </p:spPr>
        <p:txBody>
          <a:bodyPr anchor="ctr"/>
          <a:lstStyle>
            <a:lvl1pPr>
              <a:defRPr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AD95-88BD-434A-9E06-A9769F87E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33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AD95-88BD-434A-9E06-A9769F87E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03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AD95-88BD-434A-9E06-A9769F87E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460568" y="2128056"/>
            <a:ext cx="7248699" cy="1945178"/>
          </a:xfrm>
          <a:prstGeom prst="roundRect">
            <a:avLst>
              <a:gd name="adj" fmla="val 2714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7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Confidential</a:t>
            </a:r>
            <a:endParaRPr kumimoji="1" lang="ja-JP" altLang="en-US" sz="7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69934" y="4355866"/>
            <a:ext cx="6429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i="0" u="none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最大限の怠惰で最大限の成果を</a:t>
            </a:r>
            <a:endParaRPr kumimoji="1" lang="ja-JP" altLang="en-US" sz="3600" b="1" i="0" u="none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47156" y="-1280158"/>
            <a:ext cx="415636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11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6401" y="6530918"/>
            <a:ext cx="1197034" cy="32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AD95-88BD-434A-9E06-A9769F87E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-20784" y="-504968"/>
            <a:ext cx="2177129" cy="418383"/>
            <a:chOff x="-3507972" y="322163"/>
            <a:chExt cx="2177129" cy="642112"/>
          </a:xfrm>
        </p:grpSpPr>
        <p:sp>
          <p:nvSpPr>
            <p:cNvPr id="28" name="正方形/長方形 27"/>
            <p:cNvSpPr/>
            <p:nvPr/>
          </p:nvSpPr>
          <p:spPr>
            <a:xfrm>
              <a:off x="-3507972" y="322163"/>
              <a:ext cx="2177129" cy="6421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400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-3395746" y="481788"/>
              <a:ext cx="239485" cy="38274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3081216" y="481788"/>
              <a:ext cx="239487" cy="38274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-2755798" y="493740"/>
              <a:ext cx="266192" cy="37079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 userDrawn="1"/>
          </p:nvSpPr>
          <p:spPr>
            <a:xfrm>
              <a:off x="-2403675" y="493740"/>
              <a:ext cx="266192" cy="37079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 userDrawn="1"/>
          </p:nvSpPr>
          <p:spPr>
            <a:xfrm>
              <a:off x="-2051552" y="493740"/>
              <a:ext cx="266192" cy="370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 userDrawn="1"/>
          </p:nvSpPr>
          <p:spPr>
            <a:xfrm>
              <a:off x="-1699431" y="493740"/>
              <a:ext cx="266192" cy="37079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2320112" y="-504967"/>
            <a:ext cx="2152379" cy="418384"/>
            <a:chOff x="-3507972" y="1469320"/>
            <a:chExt cx="2171632" cy="642110"/>
          </a:xfrm>
        </p:grpSpPr>
        <p:sp>
          <p:nvSpPr>
            <p:cNvPr id="33" name="正方形/長方形 32"/>
            <p:cNvSpPr/>
            <p:nvPr/>
          </p:nvSpPr>
          <p:spPr>
            <a:xfrm>
              <a:off x="-3507972" y="1469320"/>
              <a:ext cx="2171632" cy="64211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400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-3383279" y="1640896"/>
              <a:ext cx="255956" cy="38741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-3052413" y="1640896"/>
              <a:ext cx="252451" cy="3993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-2725053" y="1628945"/>
              <a:ext cx="265216" cy="3993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 userDrawn="1"/>
          </p:nvSpPr>
          <p:spPr>
            <a:xfrm>
              <a:off x="-2384927" y="1628945"/>
              <a:ext cx="265216" cy="399368"/>
            </a:xfrm>
            <a:prstGeom prst="rect">
              <a:avLst/>
            </a:prstGeom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 userDrawn="1"/>
          </p:nvSpPr>
          <p:spPr>
            <a:xfrm>
              <a:off x="-2044802" y="1628945"/>
              <a:ext cx="265216" cy="399368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 userDrawn="1"/>
          </p:nvSpPr>
          <p:spPr>
            <a:xfrm>
              <a:off x="-1704679" y="1628945"/>
              <a:ext cx="265216" cy="399368"/>
            </a:xfrm>
            <a:prstGeom prst="rect">
              <a:avLst/>
            </a:prstGeom>
            <a:solidFill>
              <a:schemeClr val="accent4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4556237" y="-504968"/>
            <a:ext cx="2103860" cy="418384"/>
            <a:chOff x="-3507972" y="2856829"/>
            <a:chExt cx="1849213" cy="418384"/>
          </a:xfrm>
        </p:grpSpPr>
        <p:sp>
          <p:nvSpPr>
            <p:cNvPr id="38" name="正方形/長方形 37"/>
            <p:cNvSpPr/>
            <p:nvPr/>
          </p:nvSpPr>
          <p:spPr>
            <a:xfrm>
              <a:off x="-3507972" y="2856829"/>
              <a:ext cx="1849213" cy="41838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-3383279" y="2966012"/>
              <a:ext cx="225038" cy="2426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-3095921" y="2966012"/>
              <a:ext cx="228842" cy="2426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-2804758" y="2960837"/>
              <a:ext cx="212854" cy="24269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-2529584" y="2960837"/>
              <a:ext cx="212854" cy="24269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-2254410" y="2960837"/>
              <a:ext cx="212854" cy="242698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-1979235" y="2960837"/>
              <a:ext cx="212854" cy="24269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68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416257" y="1705970"/>
            <a:ext cx="7690514" cy="4148920"/>
          </a:xfrm>
          <a:prstGeom prst="roundRect">
            <a:avLst>
              <a:gd name="adj" fmla="val 1066"/>
            </a:avLst>
          </a:prstGeom>
          <a:solidFill>
            <a:srgbClr val="F2F2F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市場規模（パターン１：推移グラフ）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6256" y="1004093"/>
            <a:ext cx="3967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スーパー業界の５か年の販売規模の推移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55229" y="3328296"/>
            <a:ext cx="582252" cy="197568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295919" y="3252270"/>
            <a:ext cx="582252" cy="2053225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3836609" y="4413096"/>
            <a:ext cx="582252" cy="891012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377299" y="3169352"/>
            <a:ext cx="582252" cy="21365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6917987" y="2620711"/>
            <a:ext cx="582252" cy="26879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6710" y="2948759"/>
            <a:ext cx="769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1,211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19390" y="2877049"/>
            <a:ext cx="769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1,214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63690" y="4049773"/>
            <a:ext cx="769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1,161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50681" y="276409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1,217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490807" y="1916145"/>
            <a:ext cx="1436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chemeClr val="accent2"/>
                </a:solidFill>
                <a:effectLst>
                  <a:glow rad="254000">
                    <a:schemeClr val="bg1">
                      <a:alpha val="95000"/>
                    </a:schemeClr>
                  </a:glow>
                </a:effectLst>
              </a:rPr>
              <a:t>1,242</a:t>
            </a:r>
            <a:endParaRPr lang="ja-JP" altLang="en-US" sz="3200" b="1" dirty="0">
              <a:solidFill>
                <a:schemeClr val="accent2"/>
              </a:solidFill>
              <a:effectLst>
                <a:glow rad="254000">
                  <a:schemeClr val="bg1">
                    <a:alpha val="95000"/>
                  </a:schemeClr>
                </a:glo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10320" y="138686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単位：百億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3062" y="529797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91983" y="5280839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730326" y="529797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2019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256135" y="529797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2020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22451" y="529797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</a:t>
            </a:r>
            <a:r>
              <a:rPr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6256" y="5975719"/>
            <a:ext cx="4086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引用元：日本チェーンストア協会「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チェーンストア販売統計</a:t>
            </a:r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」より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年～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2021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年までの販売統計を参照の上作成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78387" y="6387607"/>
            <a:ext cx="4291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参考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URL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https://www.jcsa.gr.jp/public/statistics.html</a:t>
            </a:r>
            <a:endParaRPr lang="ja-JP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86809" y="2208532"/>
            <a:ext cx="3151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コロナ後の市場規模</a:t>
            </a:r>
            <a:endParaRPr kumimoji="1"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623679" y="3010988"/>
            <a:ext cx="311495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b="1" dirty="0" smtClean="0">
                <a:solidFill>
                  <a:srgbClr val="002060"/>
                </a:solidFill>
              </a:rPr>
              <a:t>2018</a:t>
            </a:r>
            <a:r>
              <a:rPr kumimoji="1" lang="ja-JP" altLang="en-US" sz="4000" b="1" dirty="0" smtClean="0">
                <a:solidFill>
                  <a:srgbClr val="002060"/>
                </a:solidFill>
              </a:rPr>
              <a:t>年度比</a:t>
            </a:r>
            <a:endParaRPr kumimoji="1" lang="en-US" altLang="ja-JP" sz="4000" b="1" dirty="0" smtClean="0">
              <a:solidFill>
                <a:srgbClr val="002060"/>
              </a:solidFill>
            </a:endParaRPr>
          </a:p>
          <a:p>
            <a:pPr algn="ctr"/>
            <a:r>
              <a:rPr lang="ja-JP" altLang="en-US" sz="4000" b="1" dirty="0">
                <a:solidFill>
                  <a:srgbClr val="002060"/>
                </a:solidFill>
              </a:rPr>
              <a:t>＋</a:t>
            </a:r>
            <a:r>
              <a:rPr lang="en-US" altLang="ja-JP" sz="7200" b="1" dirty="0" smtClean="0">
                <a:solidFill>
                  <a:srgbClr val="002060"/>
                </a:solidFill>
              </a:rPr>
              <a:t>5</a:t>
            </a:r>
            <a:r>
              <a:rPr lang="ja-JP" altLang="en-US" sz="4000" b="1" dirty="0" smtClean="0">
                <a:solidFill>
                  <a:srgbClr val="002060"/>
                </a:solidFill>
              </a:rPr>
              <a:t>％</a:t>
            </a:r>
            <a:endParaRPr kumimoji="1" lang="en-US" altLang="ja-JP" sz="4000" b="1" dirty="0" smtClean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642915" y="5221026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※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2019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年は異常気象により一時急落のため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比較対象としない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940377" y="294875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※</a:t>
            </a:r>
          </a:p>
        </p:txBody>
      </p:sp>
    </p:spTree>
    <p:extLst>
      <p:ext uri="{BB962C8B-B14F-4D97-AF65-F5344CB8AC3E}">
        <p14:creationId xmlns:p14="http://schemas.microsoft.com/office/powerpoint/2010/main" val="24607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市場規模（パターン１：推移グラフ）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6256" y="738065"/>
            <a:ext cx="836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ja-JP" altLang="en-US" sz="2400" b="1" dirty="0" smtClean="0"/>
              <a:t>巣ごもり需要により、</a:t>
            </a:r>
            <a:r>
              <a:rPr kumimoji="1" lang="ja-JP" altLang="en-US" sz="2400" b="1" dirty="0" smtClean="0"/>
              <a:t>衣料品の需要の低下に拍車がかか</a:t>
            </a:r>
            <a:r>
              <a:rPr lang="ja-JP" altLang="en-US" sz="2400" b="1" dirty="0"/>
              <a:t>っ</a:t>
            </a:r>
            <a:r>
              <a:rPr lang="ja-JP" altLang="en-US" sz="2400" b="1" dirty="0" smtClean="0"/>
              <a:t>ている</a:t>
            </a:r>
            <a:endParaRPr kumimoji="1" lang="ja-JP" altLang="en-US" sz="2400" b="1" dirty="0" smtClean="0"/>
          </a:p>
        </p:txBody>
      </p:sp>
      <p:sp>
        <p:nvSpPr>
          <p:cNvPr id="53" name="角丸四角形 52"/>
          <p:cNvSpPr/>
          <p:nvPr/>
        </p:nvSpPr>
        <p:spPr>
          <a:xfrm>
            <a:off x="416256" y="1719618"/>
            <a:ext cx="11322377" cy="4512242"/>
          </a:xfrm>
          <a:prstGeom prst="roundRect">
            <a:avLst>
              <a:gd name="adj" fmla="val 1066"/>
            </a:avLst>
          </a:prstGeom>
          <a:solidFill>
            <a:srgbClr val="F2F2F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1733265" y="2006225"/>
            <a:ext cx="791571" cy="252483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1733266" y="4531061"/>
            <a:ext cx="791570" cy="777924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1733266" y="5308984"/>
            <a:ext cx="791570" cy="309175"/>
          </a:xfrm>
          <a:prstGeom prst="rect">
            <a:avLst/>
          </a:prstGeom>
          <a:solidFill>
            <a:srgbClr val="59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3817961" y="2007249"/>
            <a:ext cx="791571" cy="255008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3817962" y="4564461"/>
            <a:ext cx="791570" cy="765714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3817962" y="5340518"/>
            <a:ext cx="791570" cy="277641"/>
          </a:xfrm>
          <a:prstGeom prst="rect">
            <a:avLst/>
          </a:prstGeom>
          <a:solidFill>
            <a:srgbClr val="59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5902657" y="2007249"/>
            <a:ext cx="791571" cy="256703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5902658" y="4574281"/>
            <a:ext cx="791570" cy="77337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5902658" y="5354485"/>
            <a:ext cx="791570" cy="269475"/>
          </a:xfrm>
          <a:prstGeom prst="rect">
            <a:avLst/>
          </a:prstGeom>
          <a:solidFill>
            <a:srgbClr val="59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7987353" y="2009302"/>
            <a:ext cx="791571" cy="26584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7987354" y="4670538"/>
            <a:ext cx="791570" cy="728932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7987354" y="5399471"/>
            <a:ext cx="791570" cy="224490"/>
          </a:xfrm>
          <a:prstGeom prst="rect">
            <a:avLst/>
          </a:prstGeom>
          <a:solidFill>
            <a:srgbClr val="59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10072048" y="2009302"/>
            <a:ext cx="791571" cy="26584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10072048" y="4670537"/>
            <a:ext cx="791570" cy="754219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10072048" y="5424757"/>
            <a:ext cx="791570" cy="201215"/>
          </a:xfrm>
          <a:prstGeom prst="rect">
            <a:avLst/>
          </a:prstGeom>
          <a:solidFill>
            <a:srgbClr val="59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90428" y="5495804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０</a:t>
            </a:r>
            <a:endParaRPr kumimoji="1" lang="ja-JP" altLang="en-US" sz="11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26053" y="5134773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10</a:t>
            </a:r>
            <a:endParaRPr kumimoji="1" lang="ja-JP" altLang="en-US" sz="11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26053" y="4773739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20</a:t>
            </a:r>
            <a:endParaRPr kumimoji="1" lang="ja-JP" altLang="en-US" sz="11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26053" y="4412705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3</a:t>
            </a:r>
            <a:r>
              <a:rPr kumimoji="1" lang="en-US" altLang="ja-JP" sz="1100" dirty="0" smtClean="0"/>
              <a:t>0</a:t>
            </a:r>
            <a:endParaRPr kumimoji="1" lang="ja-JP" altLang="en-US" sz="11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26053" y="4051671"/>
            <a:ext cx="360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40</a:t>
            </a:r>
            <a:endParaRPr kumimoji="1" lang="ja-JP" altLang="en-US" sz="11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26053" y="3690637"/>
            <a:ext cx="360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5</a:t>
            </a:r>
            <a:r>
              <a:rPr kumimoji="1" lang="en-US" altLang="ja-JP" sz="1100" dirty="0" smtClean="0"/>
              <a:t>0</a:t>
            </a:r>
            <a:endParaRPr kumimoji="1" lang="ja-JP" altLang="en-US" sz="11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26053" y="3319444"/>
            <a:ext cx="390105" cy="271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6</a:t>
            </a:r>
            <a:r>
              <a:rPr lang="en-US" altLang="ja-JP" sz="1100" dirty="0" smtClean="0"/>
              <a:t>0</a:t>
            </a:r>
            <a:endParaRPr kumimoji="1" lang="ja-JP" altLang="en-US" sz="11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26053" y="2958410"/>
            <a:ext cx="360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7</a:t>
            </a:r>
            <a:r>
              <a:rPr kumimoji="1" lang="en-US" altLang="ja-JP" sz="1100" dirty="0" smtClean="0"/>
              <a:t>0</a:t>
            </a:r>
            <a:endParaRPr kumimoji="1" lang="ja-JP" altLang="en-US" sz="11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23665" y="2597376"/>
            <a:ext cx="360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80</a:t>
            </a:r>
            <a:endParaRPr kumimoji="1" lang="ja-JP" altLang="en-US" sz="11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723665" y="2236342"/>
            <a:ext cx="360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9</a:t>
            </a:r>
            <a:r>
              <a:rPr kumimoji="1" lang="en-US" altLang="ja-JP" sz="1100" dirty="0" smtClean="0"/>
              <a:t>0</a:t>
            </a:r>
            <a:endParaRPr kumimoji="1" lang="ja-JP" altLang="en-US" sz="11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45257" y="1875308"/>
            <a:ext cx="542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100</a:t>
            </a:r>
            <a:endParaRPr kumimoji="1" lang="ja-JP" altLang="en-US" sz="11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25584" y="575741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%)</a:t>
            </a:r>
            <a:endParaRPr kumimoji="1"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732184" y="5693763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816073" y="567663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927626" y="5666467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2019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985698" y="5666467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2020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0056981" y="5666467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</a:t>
            </a:r>
            <a:r>
              <a:rPr lang="en-US" altLang="ja-JP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16256" y="1345000"/>
            <a:ext cx="3608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主要３品目の５か年の販売額の割合</a:t>
            </a:r>
            <a:endParaRPr kumimoji="1" lang="ja-JP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10072048" y="909497"/>
            <a:ext cx="1666585" cy="773865"/>
          </a:xfrm>
          <a:prstGeom prst="roundRect">
            <a:avLst>
              <a:gd name="adj" fmla="val 7395"/>
            </a:avLst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10870024" y="983067"/>
            <a:ext cx="632128" cy="173707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10870024" y="1211767"/>
            <a:ext cx="632128" cy="162197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10863618" y="1428957"/>
            <a:ext cx="636459" cy="182455"/>
          </a:xfrm>
          <a:prstGeom prst="rect">
            <a:avLst/>
          </a:prstGeom>
          <a:solidFill>
            <a:srgbClr val="59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0140343" y="91269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食料品</a:t>
            </a:r>
            <a:endParaRPr kumimoji="1" lang="ja-JP" altLang="en-US" sz="1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0140343" y="112117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住関品</a:t>
            </a:r>
            <a:endParaRPr kumimoji="1" lang="ja-JP" altLang="en-US" sz="1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0140343" y="136626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衣料</a:t>
            </a:r>
            <a:r>
              <a:rPr kumimoji="1" lang="ja-JP" altLang="en-US" sz="1400" dirty="0" smtClean="0"/>
              <a:t>品</a:t>
            </a:r>
            <a:endParaRPr kumimoji="1" lang="ja-JP" altLang="en-US" sz="1400" dirty="0"/>
          </a:p>
        </p:txBody>
      </p:sp>
      <p:sp>
        <p:nvSpPr>
          <p:cNvPr id="104" name="角丸四角形吹き出し 103"/>
          <p:cNvSpPr/>
          <p:nvPr/>
        </p:nvSpPr>
        <p:spPr>
          <a:xfrm>
            <a:off x="2404059" y="4709668"/>
            <a:ext cx="903244" cy="599316"/>
          </a:xfrm>
          <a:prstGeom prst="wedgeRoundRectCallout">
            <a:avLst>
              <a:gd name="adj1" fmla="val -41986"/>
              <a:gd name="adj2" fmla="val 72101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kumimoji="1" lang="ja-JP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％</a:t>
            </a:r>
            <a:endParaRPr kumimoji="1" lang="ja-JP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角丸四角形吹き出し 105"/>
          <p:cNvSpPr/>
          <p:nvPr/>
        </p:nvSpPr>
        <p:spPr>
          <a:xfrm>
            <a:off x="4300105" y="4709668"/>
            <a:ext cx="903244" cy="599316"/>
          </a:xfrm>
          <a:prstGeom prst="wedgeRoundRectCallout">
            <a:avLst>
              <a:gd name="adj1" fmla="val -41986"/>
              <a:gd name="adj2" fmla="val 72101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kumimoji="1" lang="ja-JP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％</a:t>
            </a:r>
            <a:endParaRPr kumimoji="1" lang="ja-JP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角丸四角形吹き出し 106"/>
          <p:cNvSpPr/>
          <p:nvPr/>
        </p:nvSpPr>
        <p:spPr>
          <a:xfrm>
            <a:off x="6422418" y="4709668"/>
            <a:ext cx="903244" cy="599316"/>
          </a:xfrm>
          <a:prstGeom prst="wedgeRoundRectCallout">
            <a:avLst>
              <a:gd name="adj1" fmla="val -41986"/>
              <a:gd name="adj2" fmla="val 72101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kumimoji="1" lang="ja-JP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％</a:t>
            </a:r>
            <a:endParaRPr kumimoji="1" lang="ja-JP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角丸四角形吹き出し 107"/>
          <p:cNvSpPr/>
          <p:nvPr/>
        </p:nvSpPr>
        <p:spPr>
          <a:xfrm>
            <a:off x="8764808" y="5251750"/>
            <a:ext cx="903244" cy="374222"/>
          </a:xfrm>
          <a:prstGeom prst="wedgeRoundRectCallout">
            <a:avLst>
              <a:gd name="adj1" fmla="val -60118"/>
              <a:gd name="adj2" fmla="val -838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kumimoji="1"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％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角丸四角形吹き出し 118"/>
          <p:cNvSpPr/>
          <p:nvPr/>
        </p:nvSpPr>
        <p:spPr>
          <a:xfrm>
            <a:off x="10847114" y="5251750"/>
            <a:ext cx="903244" cy="374222"/>
          </a:xfrm>
          <a:prstGeom prst="wedgeRoundRectCallout">
            <a:avLst>
              <a:gd name="adj1" fmla="val -60118"/>
              <a:gd name="adj2" fmla="val -838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kumimoji="1"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％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04531" y="6114068"/>
            <a:ext cx="7281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引用元：日本チェーンストア協会「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チェーンストア販売統計</a:t>
            </a:r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」より</a:t>
            </a:r>
            <a:r>
              <a:rPr lang="en-US" altLang="ja-JP" sz="1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年～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2021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年までの販売統計を参照の上作成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264739" y="6387607"/>
            <a:ext cx="4291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参考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URL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https://www.jcsa.gr.jp/public/statistics.html</a:t>
            </a:r>
            <a:endParaRPr lang="ja-JP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22634" y="791570"/>
            <a:ext cx="7119862" cy="5589281"/>
          </a:xfrm>
          <a:prstGeom prst="roundRect">
            <a:avLst>
              <a:gd name="adj" fmla="val 1066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紹介１：</a:t>
            </a:r>
            <a:r>
              <a:rPr lang="ja-JP" altLang="en-US" dirty="0" smtClean="0"/>
              <a:t>ターゲット</a:t>
            </a:r>
            <a:r>
              <a:rPr lang="ja-JP" altLang="en-US" dirty="0" smtClean="0"/>
              <a:t>市場にフォーカスした市場説明</a:t>
            </a:r>
            <a:endParaRPr kumimoji="1" lang="ja-JP" altLang="en-US" dirty="0"/>
          </a:p>
        </p:txBody>
      </p:sp>
      <p:pic>
        <p:nvPicPr>
          <p:cNvPr id="2052" name="Picture 4" descr="画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17" y="1011735"/>
            <a:ext cx="6901496" cy="520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7478976" y="6074816"/>
            <a:ext cx="3735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引用元</a:t>
            </a:r>
            <a:r>
              <a:rPr kumimoji="1" lang="ja-JP" altLang="en-US" sz="1200" dirty="0" smtClean="0"/>
              <a:t>：</a:t>
            </a:r>
            <a:r>
              <a:rPr kumimoji="1" lang="en-US" altLang="ja-JP" sz="1200" dirty="0" smtClean="0"/>
              <a:t>KAIZEN</a:t>
            </a:r>
            <a:r>
              <a:rPr kumimoji="1" lang="ja-JP" altLang="en-US" sz="1200" dirty="0" smtClean="0"/>
              <a:t>　</a:t>
            </a:r>
            <a:r>
              <a:rPr kumimoji="1" lang="en-US" altLang="ja-JP" sz="1200" dirty="0" smtClean="0"/>
              <a:t>PLATFORM</a:t>
            </a:r>
            <a:r>
              <a:rPr kumimoji="1" lang="ja-JP" altLang="en-US" sz="1200" dirty="0" smtClean="0"/>
              <a:t>社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「事業</a:t>
            </a:r>
            <a:r>
              <a:rPr lang="ja-JP" altLang="en-US" sz="1200" dirty="0"/>
              <a:t>計画及び成長可能性に関する事項に</a:t>
            </a:r>
            <a:r>
              <a:rPr lang="ja-JP" altLang="en-US" sz="1200" dirty="0" smtClean="0"/>
              <a:t>ついて」</a:t>
            </a:r>
            <a:endParaRPr lang="en-US" altLang="ja-JP" sz="1200" dirty="0"/>
          </a:p>
          <a:p>
            <a:r>
              <a:rPr lang="en-US" altLang="ja-JP" sz="1200" dirty="0"/>
              <a:t>https</a:t>
            </a:r>
            <a:r>
              <a:rPr lang="en-US" altLang="ja-JP" sz="1200" dirty="0"/>
              <a:t>://kaizenplatform.com/ir/library/material/</a:t>
            </a:r>
            <a:endParaRPr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78976" y="1787856"/>
            <a:ext cx="4493538" cy="1769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全体の市場から</a:t>
            </a:r>
            <a:r>
              <a:rPr kumimoji="1"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ターゲット市場</a:t>
            </a: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を</a:t>
            </a:r>
            <a:endParaRPr kumimoji="1" lang="en-US" altLang="ja-JP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明確に示し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市場規模を予測した例</a:t>
            </a:r>
            <a:endParaRPr kumimoji="1" lang="ja-JP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AutoShape 4" descr="Kaizen Platfor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563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416256" y="1282890"/>
            <a:ext cx="5663821" cy="5336274"/>
          </a:xfrm>
          <a:prstGeom prst="roundRect">
            <a:avLst>
              <a:gd name="adj" fmla="val 1066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168788" y="1282890"/>
            <a:ext cx="5663821" cy="5336274"/>
          </a:xfrm>
          <a:prstGeom prst="roundRect">
            <a:avLst>
              <a:gd name="adj" fmla="val 1066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紹介３：市場規模の表現方法</a:t>
            </a:r>
            <a:endParaRPr kumimoji="1" lang="ja-JP" altLang="en-US" dirty="0"/>
          </a:p>
        </p:txBody>
      </p:sp>
      <p:pic>
        <p:nvPicPr>
          <p:cNvPr id="1028" name="Picture 4" descr="パワポ研｜ビジネス×デザイン on Twitter: &amp;quot;【グラフィックデザインの技術】 株式会社アールプランナーの決算説明会資料  https://t.co/EtOHqAhJC9 ○ おそらくスライド作成にグラフィックデザイナーが関わっている ○  スライドを一枚の紙として見立てた奇抜なレイアウトが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41" y="2317873"/>
            <a:ext cx="5436839" cy="304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AMを使って市場を見る、そしてTAMの限界 | GLM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80" y="2317873"/>
            <a:ext cx="5414571" cy="304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750627" y="1395856"/>
            <a:ext cx="4216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accent1"/>
                </a:solidFill>
              </a:rPr>
              <a:t>セグメント別にターゲット市場の市場規模を</a:t>
            </a:r>
            <a:r>
              <a:rPr lang="en-US" altLang="ja-JP" b="1" smtClean="0">
                <a:solidFill>
                  <a:schemeClr val="accent1"/>
                </a:solidFill>
              </a:rPr>
              <a:t/>
            </a:r>
            <a:br>
              <a:rPr lang="en-US" altLang="ja-JP" b="1" smtClean="0">
                <a:solidFill>
                  <a:schemeClr val="accent1"/>
                </a:solidFill>
              </a:rPr>
            </a:br>
            <a:r>
              <a:rPr lang="ja-JP" altLang="en-US" b="1" dirty="0" smtClean="0">
                <a:solidFill>
                  <a:schemeClr val="accent1"/>
                </a:solidFill>
              </a:rPr>
              <a:t>見せている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69040" y="1395856"/>
            <a:ext cx="485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accent1"/>
                </a:solidFill>
              </a:rPr>
              <a:t>＋</a:t>
            </a:r>
            <a:r>
              <a:rPr lang="en-US" altLang="ja-JP" b="1" smtClean="0">
                <a:solidFill>
                  <a:schemeClr val="accent1"/>
                </a:solidFill>
              </a:rPr>
              <a:t>α</a:t>
            </a:r>
            <a:r>
              <a:rPr lang="ja-JP" altLang="en-US" b="1" dirty="0" smtClean="0">
                <a:solidFill>
                  <a:schemeClr val="accent1"/>
                </a:solidFill>
              </a:rPr>
              <a:t>で根拠となる数値を信頼できるサイトから引用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0880" y="6162000"/>
            <a:ext cx="4140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引用元：</a:t>
            </a:r>
            <a:r>
              <a:rPr kumimoji="1" lang="en-US" altLang="ja-JP" sz="1200" dirty="0" smtClean="0"/>
              <a:t>GLMOP</a:t>
            </a:r>
            <a:r>
              <a:rPr kumimoji="1" lang="ja-JP" altLang="en-US" sz="1200" dirty="0" smtClean="0"/>
              <a:t>　</a:t>
            </a:r>
            <a:r>
              <a:rPr lang="en-US" altLang="ja-JP" sz="1200" dirty="0"/>
              <a:t>TAM</a:t>
            </a:r>
            <a:r>
              <a:rPr lang="ja-JP" altLang="en-US" sz="1200" dirty="0"/>
              <a:t>を使って市場を見る、そして</a:t>
            </a:r>
            <a:r>
              <a:rPr lang="en-US" altLang="ja-JP" sz="1200" dirty="0"/>
              <a:t>TAM</a:t>
            </a:r>
            <a:r>
              <a:rPr lang="ja-JP" altLang="en-US" sz="1200" dirty="0"/>
              <a:t>の限界</a:t>
            </a:r>
            <a:endParaRPr kumimoji="1" lang="en-US" altLang="ja-JP" sz="1200" dirty="0" smtClean="0"/>
          </a:p>
          <a:p>
            <a:r>
              <a:rPr lang="en-US" altLang="ja-JP" sz="1200" dirty="0" smtClean="0"/>
              <a:t>https</a:t>
            </a:r>
            <a:r>
              <a:rPr lang="en-US" altLang="ja-JP" sz="1200" dirty="0"/>
              <a:t>://tm2020.net/market-size-venture-tam/</a:t>
            </a:r>
            <a:endParaRPr kumimoji="1"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70286" y="6126519"/>
            <a:ext cx="5651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引用元</a:t>
            </a:r>
            <a:r>
              <a:rPr kumimoji="1" lang="ja-JP" altLang="en-US" sz="1200" dirty="0" smtClean="0"/>
              <a:t>：</a:t>
            </a:r>
            <a:r>
              <a:rPr lang="ja-JP" altLang="en-US" sz="1200" dirty="0"/>
              <a:t>株式会社アールプランナーの決算説明会</a:t>
            </a:r>
            <a:r>
              <a:rPr lang="ja-JP" altLang="en-US" sz="1200" dirty="0" smtClean="0"/>
              <a:t>資料</a:t>
            </a:r>
            <a:endParaRPr lang="en-US" altLang="ja-JP" sz="1200" dirty="0" smtClean="0"/>
          </a:p>
          <a:p>
            <a:r>
              <a:rPr lang="en-US" altLang="ja-JP" sz="1200" dirty="0"/>
              <a:t>https://ir.arrplanner.co.jp/ja/ir/news/auto_20210313478271/pdfFile.pdf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6256" y="793201"/>
            <a:ext cx="2837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■グラフを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作成でないパターン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2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グラフデザイン（デフォルト）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68461"/>
              </p:ext>
            </p:extLst>
          </p:nvPr>
        </p:nvGraphicFramePr>
        <p:xfrm>
          <a:off x="676321" y="946316"/>
          <a:ext cx="10815092" cy="1073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3557"/>
                <a:gridCol w="1948307"/>
                <a:gridCol w="1948307"/>
                <a:gridCol w="1948307"/>
                <a:gridCol w="1948307"/>
                <a:gridCol w="1948307"/>
              </a:tblGrid>
              <a:tr h="536776"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2017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2018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2019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5367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総計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1,211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1,214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1,161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1,217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1,242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930118"/>
              </p:ext>
            </p:extLst>
          </p:nvPr>
        </p:nvGraphicFramePr>
        <p:xfrm>
          <a:off x="875731" y="2210937"/>
          <a:ext cx="6630538" cy="431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8" descr="困る男性の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932" y="481595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フリーフォーム 8"/>
          <p:cNvSpPr/>
          <p:nvPr/>
        </p:nvSpPr>
        <p:spPr>
          <a:xfrm rot="9193590">
            <a:off x="7627393" y="2363638"/>
            <a:ext cx="3484325" cy="2852193"/>
          </a:xfrm>
          <a:custGeom>
            <a:avLst/>
            <a:gdLst>
              <a:gd name="connsiteX0" fmla="*/ 2757407 w 3484325"/>
              <a:gd name="connsiteY0" fmla="*/ 2846736 h 2852193"/>
              <a:gd name="connsiteX1" fmla="*/ 27929 w 3484325"/>
              <a:gd name="connsiteY1" fmla="*/ 1469562 h 2852193"/>
              <a:gd name="connsiteX2" fmla="*/ 5457 w 3484325"/>
              <a:gd name="connsiteY2" fmla="*/ 1401320 h 2852193"/>
              <a:gd name="connsiteX3" fmla="*/ 658678 w 3484325"/>
              <a:gd name="connsiteY3" fmla="*/ 106677 h 2852193"/>
              <a:gd name="connsiteX4" fmla="*/ 726919 w 3484325"/>
              <a:gd name="connsiteY4" fmla="*/ 84205 h 2852193"/>
              <a:gd name="connsiteX5" fmla="*/ 938228 w 3484325"/>
              <a:gd name="connsiteY5" fmla="*/ 190822 h 2852193"/>
              <a:gd name="connsiteX6" fmla="*/ 1037614 w 3484325"/>
              <a:gd name="connsiteY6" fmla="*/ 0 h 2852193"/>
              <a:gd name="connsiteX7" fmla="*/ 1207855 w 3484325"/>
              <a:gd name="connsiteY7" fmla="*/ 326864 h 2852193"/>
              <a:gd name="connsiteX8" fmla="*/ 3456397 w 3484325"/>
              <a:gd name="connsiteY8" fmla="*/ 1461379 h 2852193"/>
              <a:gd name="connsiteX9" fmla="*/ 3478868 w 3484325"/>
              <a:gd name="connsiteY9" fmla="*/ 1529621 h 2852193"/>
              <a:gd name="connsiteX10" fmla="*/ 2825648 w 3484325"/>
              <a:gd name="connsiteY10" fmla="*/ 2824264 h 2852193"/>
              <a:gd name="connsiteX11" fmla="*/ 2757407 w 3484325"/>
              <a:gd name="connsiteY11" fmla="*/ 2846736 h 285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4325" h="2852193">
                <a:moveTo>
                  <a:pt x="2757407" y="2846736"/>
                </a:moveTo>
                <a:lnTo>
                  <a:pt x="27929" y="1469562"/>
                </a:lnTo>
                <a:cubicBezTo>
                  <a:pt x="2879" y="1456923"/>
                  <a:pt x="-7182" y="1426370"/>
                  <a:pt x="5457" y="1401320"/>
                </a:cubicBezTo>
                <a:lnTo>
                  <a:pt x="658678" y="106677"/>
                </a:lnTo>
                <a:cubicBezTo>
                  <a:pt x="671317" y="81627"/>
                  <a:pt x="701869" y="71566"/>
                  <a:pt x="726919" y="84205"/>
                </a:cubicBezTo>
                <a:lnTo>
                  <a:pt x="938228" y="190822"/>
                </a:lnTo>
                <a:lnTo>
                  <a:pt x="1037614" y="0"/>
                </a:lnTo>
                <a:lnTo>
                  <a:pt x="1207855" y="326864"/>
                </a:lnTo>
                <a:lnTo>
                  <a:pt x="3456397" y="1461379"/>
                </a:lnTo>
                <a:cubicBezTo>
                  <a:pt x="3481447" y="1474018"/>
                  <a:pt x="3491508" y="1504571"/>
                  <a:pt x="3478868" y="1529621"/>
                </a:cubicBezTo>
                <a:lnTo>
                  <a:pt x="2825648" y="2824264"/>
                </a:lnTo>
                <a:cubicBezTo>
                  <a:pt x="2813009" y="2849314"/>
                  <a:pt x="2782457" y="2859375"/>
                  <a:pt x="2757407" y="2846736"/>
                </a:cubicBezTo>
                <a:close/>
              </a:path>
            </a:pathLst>
          </a:cu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47343" y="3189569"/>
            <a:ext cx="3044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このままだと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何を言いたいのか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よくわからない</a:t>
            </a:r>
            <a:r>
              <a:rPr kumimoji="1" lang="ja-JP" altLang="en-US" sz="2400" dirty="0" err="1" smtClean="0"/>
              <a:t>。。。。。。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1598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グラフのおすすめ要素はデータラベルのみ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567549"/>
              </p:ext>
            </p:extLst>
          </p:nvPr>
        </p:nvGraphicFramePr>
        <p:xfrm>
          <a:off x="432385" y="930386"/>
          <a:ext cx="6630538" cy="431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031" y="930386"/>
            <a:ext cx="2025660" cy="2990715"/>
          </a:xfrm>
          <a:prstGeom prst="rect">
            <a:avLst/>
          </a:prstGeom>
        </p:spPr>
      </p:pic>
      <p:sp>
        <p:nvSpPr>
          <p:cNvPr id="7" name="二等辺三角形 6"/>
          <p:cNvSpPr/>
          <p:nvPr/>
        </p:nvSpPr>
        <p:spPr>
          <a:xfrm rot="5400000">
            <a:off x="9417398" y="2253747"/>
            <a:ext cx="415636" cy="220703"/>
          </a:xfrm>
          <a:prstGeom prst="triangl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Picture 4" descr="スーツを着た男性のイラスト（ひらめいた顔）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7548" y="5189788"/>
            <a:ext cx="998706" cy="13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0988" y="1044425"/>
            <a:ext cx="1905266" cy="2762636"/>
          </a:xfrm>
          <a:prstGeom prst="rect">
            <a:avLst/>
          </a:prstGeom>
        </p:spPr>
      </p:pic>
      <p:sp>
        <p:nvSpPr>
          <p:cNvPr id="11" name="フリーフォーム 10"/>
          <p:cNvSpPr/>
          <p:nvPr/>
        </p:nvSpPr>
        <p:spPr>
          <a:xfrm rot="9193590">
            <a:off x="7288402" y="3624402"/>
            <a:ext cx="3484325" cy="2852193"/>
          </a:xfrm>
          <a:custGeom>
            <a:avLst/>
            <a:gdLst>
              <a:gd name="connsiteX0" fmla="*/ 2757407 w 3484325"/>
              <a:gd name="connsiteY0" fmla="*/ 2846736 h 2852193"/>
              <a:gd name="connsiteX1" fmla="*/ 27929 w 3484325"/>
              <a:gd name="connsiteY1" fmla="*/ 1469562 h 2852193"/>
              <a:gd name="connsiteX2" fmla="*/ 5457 w 3484325"/>
              <a:gd name="connsiteY2" fmla="*/ 1401320 h 2852193"/>
              <a:gd name="connsiteX3" fmla="*/ 658678 w 3484325"/>
              <a:gd name="connsiteY3" fmla="*/ 106677 h 2852193"/>
              <a:gd name="connsiteX4" fmla="*/ 726919 w 3484325"/>
              <a:gd name="connsiteY4" fmla="*/ 84205 h 2852193"/>
              <a:gd name="connsiteX5" fmla="*/ 938228 w 3484325"/>
              <a:gd name="connsiteY5" fmla="*/ 190822 h 2852193"/>
              <a:gd name="connsiteX6" fmla="*/ 1037614 w 3484325"/>
              <a:gd name="connsiteY6" fmla="*/ 0 h 2852193"/>
              <a:gd name="connsiteX7" fmla="*/ 1207855 w 3484325"/>
              <a:gd name="connsiteY7" fmla="*/ 326864 h 2852193"/>
              <a:gd name="connsiteX8" fmla="*/ 3456397 w 3484325"/>
              <a:gd name="connsiteY8" fmla="*/ 1461379 h 2852193"/>
              <a:gd name="connsiteX9" fmla="*/ 3478868 w 3484325"/>
              <a:gd name="connsiteY9" fmla="*/ 1529621 h 2852193"/>
              <a:gd name="connsiteX10" fmla="*/ 2825648 w 3484325"/>
              <a:gd name="connsiteY10" fmla="*/ 2824264 h 2852193"/>
              <a:gd name="connsiteX11" fmla="*/ 2757407 w 3484325"/>
              <a:gd name="connsiteY11" fmla="*/ 2846736 h 285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4325" h="2852193">
                <a:moveTo>
                  <a:pt x="2757407" y="2846736"/>
                </a:moveTo>
                <a:lnTo>
                  <a:pt x="27929" y="1469562"/>
                </a:lnTo>
                <a:cubicBezTo>
                  <a:pt x="2879" y="1456923"/>
                  <a:pt x="-7182" y="1426370"/>
                  <a:pt x="5457" y="1401320"/>
                </a:cubicBezTo>
                <a:lnTo>
                  <a:pt x="658678" y="106677"/>
                </a:lnTo>
                <a:cubicBezTo>
                  <a:pt x="671317" y="81627"/>
                  <a:pt x="701869" y="71566"/>
                  <a:pt x="726919" y="84205"/>
                </a:cubicBezTo>
                <a:lnTo>
                  <a:pt x="938228" y="190822"/>
                </a:lnTo>
                <a:lnTo>
                  <a:pt x="1037614" y="0"/>
                </a:lnTo>
                <a:lnTo>
                  <a:pt x="1207855" y="326864"/>
                </a:lnTo>
                <a:lnTo>
                  <a:pt x="3456397" y="1461379"/>
                </a:lnTo>
                <a:cubicBezTo>
                  <a:pt x="3481447" y="1474018"/>
                  <a:pt x="3491508" y="1504571"/>
                  <a:pt x="3478868" y="1529621"/>
                </a:cubicBezTo>
                <a:lnTo>
                  <a:pt x="2825648" y="2824264"/>
                </a:lnTo>
                <a:cubicBezTo>
                  <a:pt x="2813009" y="2849314"/>
                  <a:pt x="2782457" y="2859375"/>
                  <a:pt x="2757407" y="2846736"/>
                </a:cubicBezTo>
                <a:close/>
              </a:path>
            </a:pathLst>
          </a:cu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13161" y="4634036"/>
            <a:ext cx="30348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邪魔なグラフ</a:t>
            </a:r>
            <a:r>
              <a:rPr lang="ja-JP" altLang="en-US" sz="2000" dirty="0" smtClean="0"/>
              <a:t>要素を減らすと</a:t>
            </a:r>
            <a:endParaRPr lang="en-US" altLang="ja-JP" sz="2000" dirty="0" smtClean="0"/>
          </a:p>
          <a:p>
            <a:r>
              <a:rPr lang="ja-JP" altLang="en-US" sz="2000" dirty="0"/>
              <a:t>後</a:t>
            </a:r>
            <a:r>
              <a:rPr lang="ja-JP" altLang="en-US" sz="2000" dirty="0" smtClean="0"/>
              <a:t>でデザインしやすくなる！</a:t>
            </a:r>
            <a:endParaRPr lang="en-US" altLang="ja-JP" sz="2000" dirty="0" smtClean="0"/>
          </a:p>
          <a:p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1287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さらに</a:t>
            </a:r>
            <a:endParaRPr kumimoji="1" lang="ja-JP" altLang="en-US" dirty="0"/>
          </a:p>
        </p:txBody>
      </p:sp>
      <p:pic>
        <p:nvPicPr>
          <p:cNvPr id="8" name="Picture 4" descr="スーツを着た男性のイラスト（ひらめいた顔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6830" y="4432035"/>
            <a:ext cx="998706" cy="13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フリーフォーム 10"/>
          <p:cNvSpPr/>
          <p:nvPr/>
        </p:nvSpPr>
        <p:spPr>
          <a:xfrm rot="9193590">
            <a:off x="8035702" y="1601483"/>
            <a:ext cx="3979266" cy="3199247"/>
          </a:xfrm>
          <a:custGeom>
            <a:avLst/>
            <a:gdLst>
              <a:gd name="connsiteX0" fmla="*/ 2757407 w 3484325"/>
              <a:gd name="connsiteY0" fmla="*/ 2846736 h 2852193"/>
              <a:gd name="connsiteX1" fmla="*/ 27929 w 3484325"/>
              <a:gd name="connsiteY1" fmla="*/ 1469562 h 2852193"/>
              <a:gd name="connsiteX2" fmla="*/ 5457 w 3484325"/>
              <a:gd name="connsiteY2" fmla="*/ 1401320 h 2852193"/>
              <a:gd name="connsiteX3" fmla="*/ 658678 w 3484325"/>
              <a:gd name="connsiteY3" fmla="*/ 106677 h 2852193"/>
              <a:gd name="connsiteX4" fmla="*/ 726919 w 3484325"/>
              <a:gd name="connsiteY4" fmla="*/ 84205 h 2852193"/>
              <a:gd name="connsiteX5" fmla="*/ 938228 w 3484325"/>
              <a:gd name="connsiteY5" fmla="*/ 190822 h 2852193"/>
              <a:gd name="connsiteX6" fmla="*/ 1037614 w 3484325"/>
              <a:gd name="connsiteY6" fmla="*/ 0 h 2852193"/>
              <a:gd name="connsiteX7" fmla="*/ 1207855 w 3484325"/>
              <a:gd name="connsiteY7" fmla="*/ 326864 h 2852193"/>
              <a:gd name="connsiteX8" fmla="*/ 3456397 w 3484325"/>
              <a:gd name="connsiteY8" fmla="*/ 1461379 h 2852193"/>
              <a:gd name="connsiteX9" fmla="*/ 3478868 w 3484325"/>
              <a:gd name="connsiteY9" fmla="*/ 1529621 h 2852193"/>
              <a:gd name="connsiteX10" fmla="*/ 2825648 w 3484325"/>
              <a:gd name="connsiteY10" fmla="*/ 2824264 h 2852193"/>
              <a:gd name="connsiteX11" fmla="*/ 2757407 w 3484325"/>
              <a:gd name="connsiteY11" fmla="*/ 2846736 h 285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4325" h="2852193">
                <a:moveTo>
                  <a:pt x="2757407" y="2846736"/>
                </a:moveTo>
                <a:lnTo>
                  <a:pt x="27929" y="1469562"/>
                </a:lnTo>
                <a:cubicBezTo>
                  <a:pt x="2879" y="1456923"/>
                  <a:pt x="-7182" y="1426370"/>
                  <a:pt x="5457" y="1401320"/>
                </a:cubicBezTo>
                <a:lnTo>
                  <a:pt x="658678" y="106677"/>
                </a:lnTo>
                <a:cubicBezTo>
                  <a:pt x="671317" y="81627"/>
                  <a:pt x="701869" y="71566"/>
                  <a:pt x="726919" y="84205"/>
                </a:cubicBezTo>
                <a:lnTo>
                  <a:pt x="938228" y="190822"/>
                </a:lnTo>
                <a:lnTo>
                  <a:pt x="1037614" y="0"/>
                </a:lnTo>
                <a:lnTo>
                  <a:pt x="1207855" y="326864"/>
                </a:lnTo>
                <a:lnTo>
                  <a:pt x="3456397" y="1461379"/>
                </a:lnTo>
                <a:cubicBezTo>
                  <a:pt x="3481447" y="1474018"/>
                  <a:pt x="3491508" y="1504571"/>
                  <a:pt x="3478868" y="1529621"/>
                </a:cubicBezTo>
                <a:lnTo>
                  <a:pt x="2825648" y="2824264"/>
                </a:lnTo>
                <a:cubicBezTo>
                  <a:pt x="2813009" y="2849314"/>
                  <a:pt x="2782457" y="2859375"/>
                  <a:pt x="2757407" y="2846736"/>
                </a:cubicBezTo>
                <a:close/>
              </a:path>
            </a:pathLst>
          </a:cu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97591" y="2373728"/>
            <a:ext cx="34554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図形で</a:t>
            </a:r>
            <a:r>
              <a:rPr lang="ja-JP" altLang="en-US" sz="2000" dirty="0">
                <a:solidFill>
                  <a:srgbClr val="FF0000"/>
                </a:solidFill>
              </a:rPr>
              <a:t>グラフ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を置き換える</a:t>
            </a:r>
            <a:r>
              <a:rPr kumimoji="1" lang="ja-JP" altLang="en-US" sz="2000" dirty="0" smtClean="0"/>
              <a:t>とさらに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デザインがしやすくなるよ！</a:t>
            </a:r>
            <a:endParaRPr kumimoji="1" lang="en-US" altLang="ja-JP" sz="2000" dirty="0" smtClean="0"/>
          </a:p>
          <a:p>
            <a:endParaRPr lang="en-US" altLang="ja-JP" sz="1400" dirty="0"/>
          </a:p>
          <a:p>
            <a:r>
              <a:rPr kumimoji="1" lang="ja-JP" altLang="en-US" sz="2000" dirty="0" smtClean="0"/>
              <a:t>これでいいたいことだけを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目立たせよう！</a:t>
            </a:r>
            <a:endParaRPr kumimoji="1" lang="ja-JP" altLang="en-US" sz="2000" dirty="0"/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34" y="1383883"/>
            <a:ext cx="7452316" cy="414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93618"/>
      </p:ext>
    </p:extLst>
  </p:cSld>
  <p:clrMapOvr>
    <a:masterClrMapping/>
  </p:clrMapOvr>
</p:sld>
</file>

<file path=ppt/theme/theme1.xml><?xml version="1.0" encoding="utf-8"?>
<a:theme xmlns:a="http://schemas.openxmlformats.org/drawingml/2006/main" name="俺用">
  <a:themeElements>
    <a:clrScheme name="俺用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2A4B"/>
      </a:accent1>
      <a:accent2>
        <a:srgbClr val="233F70"/>
      </a:accent2>
      <a:accent3>
        <a:srgbClr val="9FB7E1"/>
      </a:accent3>
      <a:accent4>
        <a:srgbClr val="600000"/>
      </a:accent4>
      <a:accent5>
        <a:srgbClr val="900000"/>
      </a:accent5>
      <a:accent6>
        <a:srgbClr val="FF4040"/>
      </a:accent6>
      <a:hlink>
        <a:srgbClr val="FFFF00"/>
      </a:hlink>
      <a:folHlink>
        <a:srgbClr val="954F72"/>
      </a:folHlink>
    </a:clrScheme>
    <a:fontScheme name="俺用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俺用" id="{0A1C86B1-F904-445F-9025-33BF05192235}" vid="{22EEA248-EBE2-4BE2-9167-B67687B9BB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俺用</Template>
  <TotalTime>19541</TotalTime>
  <Words>310</Words>
  <Application>Microsoft Office PowerPoint</Application>
  <PresentationFormat>ワイド画面</PresentationFormat>
  <Paragraphs>87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Meiryo UI</vt:lpstr>
      <vt:lpstr>ＭＳ Ｐゴシック</vt:lpstr>
      <vt:lpstr>Arial</vt:lpstr>
      <vt:lpstr>Wingdings</vt:lpstr>
      <vt:lpstr>俺用</vt:lpstr>
      <vt:lpstr>市場規模（パターン１：推移グラフ）</vt:lpstr>
      <vt:lpstr>市場規模（パターン１：推移グラフ）</vt:lpstr>
      <vt:lpstr>紹介１：ターゲット市場にフォーカスした市場説明</vt:lpstr>
      <vt:lpstr>紹介３：市場規模の表現方法</vt:lpstr>
      <vt:lpstr>グラフデザイン（デフォルト）</vt:lpstr>
      <vt:lpstr>グラフのおすすめ要素はデータラベルのみ</vt:lpstr>
      <vt:lpstr>さらに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本日お伝えしたいこと</dc:title>
  <dc:creator>久保谷 拓夢</dc:creator>
  <cp:lastModifiedBy>久保谷 拓夢</cp:lastModifiedBy>
  <cp:revision>55</cp:revision>
  <dcterms:created xsi:type="dcterms:W3CDTF">2022-02-06T06:41:17Z</dcterms:created>
  <dcterms:modified xsi:type="dcterms:W3CDTF">2022-02-27T13:39:18Z</dcterms:modified>
</cp:coreProperties>
</file>